
<file path=[Content_Types].xml><?xml version="1.0" encoding="utf-8"?>
<Types xmlns="http://schemas.openxmlformats.org/package/2006/content-types">
  <Default Extension="gif" ContentType="image/gif"/>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Lst>
  <p:sldSz cx="9144000" cy="5143500"/>
  <p:notesSz cx="6858000" cy="9144000"/>
  <p:embeddedFontLst>
    <p:embeddedFont>
      <p:font typeface="Oswald"/>
      <p:regular r:id="rId16"/>
    </p:embeddedFont>
    <p:embeddedFont>
      <p:font typeface="Average"/>
      <p:regular r:id="rId17"/>
    </p:embeddedFont>
  </p:embeddedFontLst>
  <p:custDataLst>
    <p:tags r:id="rId1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gs" Target="tags/tag1.xml"/><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GIF>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 name="Shape 55"/>
        <p:cNvGrpSpPr/>
        <p:nvPr/>
      </p:nvGrpSpPr>
      <p:grpSpPr>
        <a:xfrm>
          <a:off x="0" y="0"/>
          <a:ext cx="0" cy="0"/>
          <a:chOff x="0" y="0"/>
          <a:chExt cx="0" cy="0"/>
        </a:xfrm>
      </p:grpSpPr>
      <p:sp>
        <p:nvSpPr>
          <p:cNvPr id="56" name="Google Shape;56;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Hello everyone, today me and my group will present our project on Boxing Simulation. </a:t>
            </a:r>
            <a:endParaRPr lang="en-GB"/>
          </a:p>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 name="Shape 61"/>
        <p:cNvGrpSpPr/>
        <p:nvPr/>
      </p:nvGrpSpPr>
      <p:grpSpPr>
        <a:xfrm>
          <a:off x="0" y="0"/>
          <a:ext cx="0" cy="0"/>
          <a:chOff x="0" y="0"/>
          <a:chExt cx="0" cy="0"/>
        </a:xfrm>
      </p:grpSpPr>
      <p:sp>
        <p:nvSpPr>
          <p:cNvPr id="62" name="Google Shape;62;g2ca252ad6c8_0_55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ca252ad6c8_0_55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initial goal was to develop a multi-agent system in a battle-royal-like simulation. The original plan involved using PettingZoo to create a dynamic environment with four groups of agents, each with unique abilities. The purpose was to use reinforcement learning to allow our agents to learn, interact, and evolve their strategies in a competitive setting, and how they change strategies while in groups.</a:t>
            </a:r>
            <a:endParaRPr lang="en-GB"/>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 name="Shape 68"/>
        <p:cNvGrpSpPr/>
        <p:nvPr/>
      </p:nvGrpSpPr>
      <p:grpSpPr>
        <a:xfrm>
          <a:off x="0" y="0"/>
          <a:ext cx="0" cy="0"/>
          <a:chOff x="0" y="0"/>
          <a:chExt cx="0" cy="0"/>
        </a:xfrm>
      </p:grpSpPr>
      <p:sp>
        <p:nvSpPr>
          <p:cNvPr id="69" name="Google Shape;69;g2ca252ad6c8_0_5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ca252ad6c8_0_5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As our project progressed, we faced a remarkable amount of challenges for balancing ambition with feasibility, such as the limitation of hardware </a:t>
            </a:r>
            <a:r>
              <a:rPr lang="en-GB"/>
              <a:t>capabilities</a:t>
            </a:r>
            <a:r>
              <a:rPr lang="en-GB"/>
              <a:t> and the </a:t>
            </a:r>
            <a:r>
              <a:rPr lang="en-GB"/>
              <a:t>library's</a:t>
            </a:r>
            <a:r>
              <a:rPr lang="en-GB"/>
              <a:t> limited extension. Therefore, We </a:t>
            </a:r>
            <a:r>
              <a:rPr lang="en-GB"/>
              <a:t>simplified</a:t>
            </a:r>
            <a:r>
              <a:rPr lang="en-GB"/>
              <a:t> our approach from four groups of agents to just two, and removing distinct abilities. However, This transition also allowed us to concentrate on comparing two methodologies and include Deep Q-Networks.</a:t>
            </a:r>
            <a:endParaRPr lang="en-GB"/>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 name="Shape 76"/>
        <p:cNvGrpSpPr/>
        <p:nvPr/>
      </p:nvGrpSpPr>
      <p:grpSpPr>
        <a:xfrm>
          <a:off x="0" y="0"/>
          <a:ext cx="0" cy="0"/>
          <a:chOff x="0" y="0"/>
          <a:chExt cx="0" cy="0"/>
        </a:xfrm>
      </p:grpSpPr>
      <p:sp>
        <p:nvSpPr>
          <p:cNvPr id="77" name="Google Shape;77;g2cab14996e5_0_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2cab14996e5_0_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methodologies include two policies, one is the epsilon-greedy policy which Hongzhen will introduce, the other being the UCB policy which Ziyi will cover.</a:t>
            </a:r>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82" name="Shape 82"/>
        <p:cNvGrpSpPr/>
        <p:nvPr/>
      </p:nvGrpSpPr>
      <p:grpSpPr>
        <a:xfrm>
          <a:off x="0" y="0"/>
          <a:ext cx="0" cy="0"/>
          <a:chOff x="0" y="0"/>
          <a:chExt cx="0" cy="0"/>
        </a:xfrm>
      </p:grpSpPr>
      <p:sp>
        <p:nvSpPr>
          <p:cNvPr id="83" name="Google Shape;83;g2ca252ad6c8_0_5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ca252ad6c8_0_5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9" name="Shape 89"/>
        <p:cNvGrpSpPr/>
        <p:nvPr/>
      </p:nvGrpSpPr>
      <p:grpSpPr>
        <a:xfrm>
          <a:off x="0" y="0"/>
          <a:ext cx="0" cy="0"/>
          <a:chOff x="0" y="0"/>
          <a:chExt cx="0" cy="0"/>
        </a:xfrm>
      </p:grpSpPr>
      <p:sp>
        <p:nvSpPr>
          <p:cNvPr id="90" name="Google Shape;90;g2cabc8452c1_1_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cabc8452c1_1_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GB" sz="1050">
                <a:solidFill>
                  <a:schemeClr val="dk1"/>
                </a:solidFill>
              </a:rPr>
              <a:t>Instead of using Epsilon-Greedy, I used Upper Confidence Bound policy AKA UCB. Here is the expression to calculate the UCB value, and it chooses the action with largest UCB value each time. Let’s look at the expression, The first item is the average reward received from action a so far. And C is a constantt. And then, in this square root, n is the total number of actions take so far. And na is the the number of times action a be taken so far. So, try to understand this calculation, it actually calculates a confidence bound for each action. In this way, it gives us a strategy about choosing the action that currently seems best(based on past experience) or to explore. It can balance it.</a:t>
            </a:r>
            <a:endParaRPr lang="en-GB" sz="105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2caded8b00a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caded8b00a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Here are charts of the first 50 episode of these policies respectively. Since it is the first 50 episodes, it’s more like some random values and we cannot see much signification information from it. Though the average points is higher in the UCB chart. But we can expect that UCB would </a:t>
            </a:r>
            <a:r>
              <a:rPr lang="en-GB"/>
              <a:t>coverage</a:t>
            </a:r>
            <a:r>
              <a:rPr lang="en-GB"/>
              <a:t> faster. This is because that as time goes by, UCB dynamically adjusts the level of exploration, the exploration rate naturally decreases.</a:t>
            </a:r>
            <a:endParaRPr lang="en-GB"/>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3" name="Shape 103"/>
        <p:cNvGrpSpPr/>
        <p:nvPr/>
      </p:nvGrpSpPr>
      <p:grpSpPr>
        <a:xfrm>
          <a:off x="0" y="0"/>
          <a:ext cx="0" cy="0"/>
          <a:chOff x="0" y="0"/>
          <a:chExt cx="0" cy="0"/>
        </a:xfrm>
      </p:grpSpPr>
      <p:sp>
        <p:nvSpPr>
          <p:cNvPr id="104" name="Google Shape;104;g2cabc8452c1_3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cabc8452c1_3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The practical applications of these AI technologies extend far beyond our simplified battle- royal game simulation. In a game industry, reinforcement learning can be used to create more engaging and challenging AI opponents, enhancing the overall player experience; In robotics and autonomous areas, reinforcement learning can enable robots to learn and adapt their surroundings, making them more versatile and effective in complex surroundings. Multi-agent learning can be applied in robotics for controlling and coordinating multiple robots working together to accomplish a common goal.</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Clr>
                <a:schemeClr val="dk1"/>
              </a:buClr>
              <a:buSzPts val="1100"/>
              <a:buFont typeface="Arial" panose="020B0604020202020204"/>
              <a:buNone/>
            </a:pPr>
            <a:r>
              <a:rPr lang="en-GB"/>
              <a:t>One of the potential </a:t>
            </a:r>
            <a:r>
              <a:rPr lang="en-GB"/>
              <a:t>limitations</a:t>
            </a:r>
            <a:r>
              <a:rPr lang="en-GB"/>
              <a:t> is that we did not stack multiple frames together as input, which would be better that way. </a:t>
            </a:r>
            <a:r>
              <a:rPr lang="en-GB"/>
              <a:t>Currently</a:t>
            </a:r>
            <a:r>
              <a:rPr lang="en-GB"/>
              <a:t> we only have one image. </a:t>
            </a:r>
            <a:r>
              <a:rPr lang="en-GB"/>
              <a:t>As we continue to refine and expand our project, we aim to fix it, and increase the number of agents and possibly introduce more complex environments. We can further explore the capabilities of these AI techniques and their real-world applications.</a:t>
            </a:r>
            <a:endParaRPr lang="en-GB"/>
          </a:p>
          <a:p>
            <a:pPr marL="0" lvl="0" indent="0" algn="l" rtl="0">
              <a:spcBef>
                <a:spcPts val="0"/>
              </a:spcBef>
              <a:spcAft>
                <a:spcPts val="0"/>
              </a:spcAft>
              <a:buClr>
                <a:schemeClr val="dk1"/>
              </a:buClr>
              <a:buSzPts val="1100"/>
              <a:buFont typeface="Arial" panose="020B0604020202020204"/>
              <a:buNone/>
            </a:pPr>
          </a:p>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9" name="Shape 109"/>
        <p:cNvGrpSpPr/>
        <p:nvPr/>
      </p:nvGrpSpPr>
      <p:grpSpPr>
        <a:xfrm>
          <a:off x="0" y="0"/>
          <a:ext cx="0" cy="0"/>
          <a:chOff x="0" y="0"/>
          <a:chExt cx="0" cy="0"/>
        </a:xfrm>
      </p:grpSpPr>
      <p:sp>
        <p:nvSpPr>
          <p:cNvPr id="110" name="Google Shape;110;g2ca252ad795_2_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ca252ad795_2_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 name="Google Shape;14;p2"/>
          <p:cNvSpPr txBox="1"/>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9" name="Shape 49"/>
        <p:cNvGrpSpPr/>
        <p:nvPr/>
      </p:nvGrpSpPr>
      <p:grpSpPr>
        <a:xfrm>
          <a:off x="0" y="0"/>
          <a:ext cx="0" cy="0"/>
          <a:chOff x="0" y="0"/>
          <a:chExt cx="0" cy="0"/>
        </a:xfrm>
      </p:grpSpPr>
      <p:sp>
        <p:nvSpPr>
          <p:cNvPr id="50" name="Google Shape;50;p11"/>
          <p:cNvSpPr txBox="1"/>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52" name="Google Shape;52;p11"/>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53" name="Shape 53"/>
        <p:cNvGrpSpPr/>
        <p:nvPr/>
      </p:nvGrpSpPr>
      <p:grpSpPr>
        <a:xfrm>
          <a:off x="0" y="0"/>
          <a:ext cx="0" cy="0"/>
          <a:chOff x="0" y="0"/>
          <a:chExt cx="0" cy="0"/>
        </a:xfrm>
      </p:grpSpPr>
      <p:sp>
        <p:nvSpPr>
          <p:cNvPr id="54" name="Google Shape;54;p12"/>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23" name="Google Shape;23;p4"/>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7" name="Google Shape;27;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8" name="Google Shape;28;p5"/>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5" name="Google Shape;35;p7"/>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6" name="Shape 46"/>
        <p:cNvGrpSpPr/>
        <p:nvPr/>
      </p:nvGrpSpPr>
      <p:grpSpPr>
        <a:xfrm>
          <a:off x="0" y="0"/>
          <a:ext cx="0" cy="0"/>
          <a:chOff x="0" y="0"/>
          <a:chExt cx="0" cy="0"/>
        </a:xfrm>
      </p:grpSpPr>
      <p:sp>
        <p:nvSpPr>
          <p:cNvPr id="47" name="Google Shape;47;p10"/>
          <p:cNvSpPr txBox="1"/>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1.GI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mp4"/><Relationship Id="rId1" Type="http://schemas.openxmlformats.org/officeDocument/2006/relationships/video" Target="../media/media1.mp4"/></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3.xml"/><Relationship Id="rId2" Type="http://schemas.openxmlformats.org/officeDocument/2006/relationships/image" Target="../media/image4.pn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AI Boxing Simulation</a:t>
            </a:r>
            <a:endParaRPr lang="en-GB"/>
          </a:p>
        </p:txBody>
      </p:sp>
      <p:sp>
        <p:nvSpPr>
          <p:cNvPr id="60" name="Google Shape;60;p13"/>
          <p:cNvSpPr txBox="1"/>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t>Xuyang Wang, Hongzhen Xu, Ziyi Song, Min Sun</a:t>
            </a:r>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Background</a:t>
            </a:r>
            <a:endParaRPr lang="en-GB"/>
          </a:p>
        </p:txBody>
      </p:sp>
      <p:sp>
        <p:nvSpPr>
          <p:cNvPr id="66" name="Google Shape;66;p14"/>
          <p:cNvSpPr txBox="1"/>
          <p:nvPr>
            <p:ph type="body" idx="1"/>
          </p:nvPr>
        </p:nvSpPr>
        <p:spPr>
          <a:xfrm>
            <a:off x="343900" y="1241125"/>
            <a:ext cx="6002700" cy="33726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GB" b="1" u="sng"/>
              <a:t>Goal</a:t>
            </a:r>
            <a:r>
              <a:rPr lang="en-GB"/>
              <a:t>:  Develop a </a:t>
            </a:r>
            <a:r>
              <a:rPr lang="en-GB">
                <a:solidFill>
                  <a:srgbClr val="FFFF00"/>
                </a:solidFill>
              </a:rPr>
              <a:t>multi-agent system</a:t>
            </a:r>
            <a:r>
              <a:rPr lang="en-GB"/>
              <a:t> in a battle-royal-like simulation.</a:t>
            </a:r>
            <a:endParaRPr lang="en-GB"/>
          </a:p>
          <a:p>
            <a:pPr marL="0" lvl="0" indent="0" algn="l" rtl="0">
              <a:lnSpc>
                <a:spcPct val="115000"/>
              </a:lnSpc>
              <a:spcBef>
                <a:spcPts val="1200"/>
              </a:spcBef>
              <a:spcAft>
                <a:spcPts val="0"/>
              </a:spcAft>
              <a:buNone/>
            </a:pPr>
          </a:p>
          <a:p>
            <a:pPr marL="0" lvl="0" indent="0" algn="l" rtl="0">
              <a:lnSpc>
                <a:spcPct val="115000"/>
              </a:lnSpc>
              <a:spcBef>
                <a:spcPts val="1200"/>
              </a:spcBef>
              <a:spcAft>
                <a:spcPts val="0"/>
              </a:spcAft>
              <a:buNone/>
            </a:pPr>
            <a:r>
              <a:rPr lang="en-GB" b="1" u="sng"/>
              <a:t>Plan</a:t>
            </a:r>
            <a:r>
              <a:rPr lang="en-GB" b="1"/>
              <a:t>:</a:t>
            </a:r>
            <a:r>
              <a:rPr lang="en-GB"/>
              <a:t> Using </a:t>
            </a:r>
            <a:r>
              <a:rPr lang="en-GB">
                <a:latin typeface="Courier New" panose="02070309020205020404"/>
                <a:ea typeface="Courier New" panose="02070309020205020404"/>
                <a:cs typeface="Courier New" panose="02070309020205020404"/>
                <a:sym typeface="Courier New" panose="02070309020205020404"/>
              </a:rPr>
              <a:t>PettingZoo</a:t>
            </a:r>
            <a:r>
              <a:rPr lang="en-GB"/>
              <a:t> to create a dynamic environment with 4 distinct groups, each with unique abilities.</a:t>
            </a:r>
            <a:endParaRPr lang="en-GB"/>
          </a:p>
          <a:p>
            <a:pPr marL="0" lvl="0" indent="0" algn="l" rtl="0">
              <a:lnSpc>
                <a:spcPct val="115000"/>
              </a:lnSpc>
              <a:spcBef>
                <a:spcPts val="1200"/>
              </a:spcBef>
              <a:spcAft>
                <a:spcPts val="0"/>
              </a:spcAft>
              <a:buNone/>
            </a:pPr>
          </a:p>
          <a:p>
            <a:pPr marL="0" lvl="0" indent="0" algn="l" rtl="0">
              <a:lnSpc>
                <a:spcPct val="115000"/>
              </a:lnSpc>
              <a:spcBef>
                <a:spcPts val="1200"/>
              </a:spcBef>
              <a:spcAft>
                <a:spcPts val="1200"/>
              </a:spcAft>
              <a:buNone/>
            </a:pPr>
            <a:r>
              <a:rPr lang="en-GB" b="1" u="sng"/>
              <a:t>Purpose</a:t>
            </a:r>
            <a:r>
              <a:rPr lang="en-GB"/>
              <a:t>: Using </a:t>
            </a:r>
            <a:r>
              <a:rPr lang="en-GB">
                <a:solidFill>
                  <a:srgbClr val="FFFF00"/>
                </a:solidFill>
              </a:rPr>
              <a:t>reinforcement learning</a:t>
            </a:r>
            <a:r>
              <a:rPr lang="en-GB"/>
              <a:t> (RL) to allow agents to learn and evolve strategies.</a:t>
            </a:r>
            <a:endParaRPr lang="en-GB"/>
          </a:p>
        </p:txBody>
      </p:sp>
      <p:pic>
        <p:nvPicPr>
          <p:cNvPr id="67" name="Google Shape;67;p14"/>
          <p:cNvPicPr preferRelativeResize="0"/>
          <p:nvPr/>
        </p:nvPicPr>
        <p:blipFill>
          <a:blip r:embed="rId1"/>
          <a:stretch>
            <a:fillRect/>
          </a:stretch>
        </p:blipFill>
        <p:spPr>
          <a:xfrm>
            <a:off x="6426450" y="1272100"/>
            <a:ext cx="2529825" cy="34153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Shift in Plan</a:t>
            </a:r>
            <a:endParaRPr lang="en-GB"/>
          </a:p>
        </p:txBody>
      </p:sp>
      <p:sp>
        <p:nvSpPr>
          <p:cNvPr id="73" name="Google Shape;73;p15"/>
          <p:cNvSpPr txBox="1"/>
          <p:nvPr>
            <p:ph type="body" idx="1"/>
          </p:nvPr>
        </p:nvSpPr>
        <p:spPr>
          <a:xfrm>
            <a:off x="310725" y="1220250"/>
            <a:ext cx="3999900" cy="2637600"/>
          </a:xfrm>
          <a:prstGeom prst="rect">
            <a:avLst/>
          </a:prstGeom>
        </p:spPr>
        <p:txBody>
          <a:bodyPr spcFirstLastPara="1" wrap="square" lIns="91425" tIns="91425" rIns="91425" bIns="91425" anchor="t" anchorCtr="0">
            <a:normAutofit/>
          </a:bodyPr>
          <a:lstStyle/>
          <a:p>
            <a:pPr marL="0" lvl="0" indent="0" algn="ctr" rtl="0">
              <a:lnSpc>
                <a:spcPct val="150000"/>
              </a:lnSpc>
              <a:spcBef>
                <a:spcPts val="0"/>
              </a:spcBef>
              <a:spcAft>
                <a:spcPts val="0"/>
              </a:spcAft>
              <a:buNone/>
            </a:pPr>
            <a:r>
              <a:rPr lang="en-GB" sz="1600">
                <a:solidFill>
                  <a:srgbClr val="FFFF00"/>
                </a:solidFill>
              </a:rPr>
              <a:t>4</a:t>
            </a:r>
            <a:r>
              <a:rPr lang="en-GB" sz="1600"/>
              <a:t> groups of agents</a:t>
            </a:r>
            <a:endParaRPr sz="1600"/>
          </a:p>
          <a:p>
            <a:pPr marL="0" lvl="0" indent="0" algn="ctr" rtl="0">
              <a:lnSpc>
                <a:spcPct val="150000"/>
              </a:lnSpc>
              <a:spcBef>
                <a:spcPts val="1200"/>
              </a:spcBef>
              <a:spcAft>
                <a:spcPts val="0"/>
              </a:spcAft>
              <a:buNone/>
            </a:pPr>
            <a:endParaRPr sz="1600"/>
          </a:p>
          <a:p>
            <a:pPr marL="0" lvl="0" indent="0" algn="ctr" rtl="0">
              <a:lnSpc>
                <a:spcPct val="150000"/>
              </a:lnSpc>
              <a:spcBef>
                <a:spcPts val="1200"/>
              </a:spcBef>
              <a:spcAft>
                <a:spcPts val="0"/>
              </a:spcAft>
              <a:buNone/>
            </a:pPr>
            <a:r>
              <a:rPr lang="en-GB" sz="1600"/>
              <a:t>Each group with unique abilities</a:t>
            </a:r>
            <a:endParaRPr sz="1600"/>
          </a:p>
          <a:p>
            <a:pPr marL="0" lvl="0" indent="0" algn="ctr" rtl="0">
              <a:lnSpc>
                <a:spcPct val="150000"/>
              </a:lnSpc>
              <a:spcBef>
                <a:spcPts val="1200"/>
              </a:spcBef>
              <a:spcAft>
                <a:spcPts val="0"/>
              </a:spcAft>
              <a:buNone/>
            </a:pPr>
            <a:endParaRPr sz="1600"/>
          </a:p>
          <a:p>
            <a:pPr marL="0" lvl="0" indent="0" algn="ctr" rtl="0">
              <a:lnSpc>
                <a:spcPct val="150000"/>
              </a:lnSpc>
              <a:spcBef>
                <a:spcPts val="1200"/>
              </a:spcBef>
              <a:spcAft>
                <a:spcPts val="1200"/>
              </a:spcAft>
              <a:buNone/>
            </a:pPr>
            <a:r>
              <a:rPr lang="en-GB" sz="1600">
                <a:solidFill>
                  <a:srgbClr val="FFFF00"/>
                </a:solidFill>
              </a:rPr>
              <a:t>1</a:t>
            </a:r>
            <a:r>
              <a:rPr lang="en-GB" sz="1600"/>
              <a:t> RL training methodology</a:t>
            </a:r>
            <a:endParaRPr sz="1600"/>
          </a:p>
        </p:txBody>
      </p:sp>
      <p:sp>
        <p:nvSpPr>
          <p:cNvPr id="74" name="Google Shape;74;p15"/>
          <p:cNvSpPr txBox="1"/>
          <p:nvPr>
            <p:ph type="body" idx="2"/>
          </p:nvPr>
        </p:nvSpPr>
        <p:spPr>
          <a:xfrm>
            <a:off x="4833375" y="1220250"/>
            <a:ext cx="3999900" cy="34164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GB" sz="1600">
                <a:solidFill>
                  <a:srgbClr val="EA9999"/>
                </a:solidFill>
              </a:rPr>
              <a:t>2</a:t>
            </a:r>
            <a:r>
              <a:rPr lang="en-GB" sz="1600"/>
              <a:t> agents</a:t>
            </a:r>
            <a:endParaRPr sz="1600"/>
          </a:p>
          <a:p>
            <a:pPr marL="0" lvl="0" indent="0" algn="ctr" rtl="0">
              <a:lnSpc>
                <a:spcPct val="150000"/>
              </a:lnSpc>
              <a:spcBef>
                <a:spcPts val="1200"/>
              </a:spcBef>
              <a:spcAft>
                <a:spcPts val="0"/>
              </a:spcAft>
              <a:buNone/>
            </a:pPr>
            <a:endParaRPr sz="1600"/>
          </a:p>
          <a:p>
            <a:pPr marL="0" lvl="0" indent="0" algn="ctr" rtl="0">
              <a:lnSpc>
                <a:spcPct val="150000"/>
              </a:lnSpc>
              <a:spcBef>
                <a:spcPts val="1200"/>
              </a:spcBef>
              <a:spcAft>
                <a:spcPts val="0"/>
              </a:spcAft>
              <a:buNone/>
            </a:pPr>
            <a:r>
              <a:rPr lang="en-GB" sz="1600"/>
              <a:t>No distinct abilities</a:t>
            </a:r>
            <a:endParaRPr sz="1600"/>
          </a:p>
          <a:p>
            <a:pPr marL="0" lvl="0" indent="0" algn="ctr" rtl="0">
              <a:lnSpc>
                <a:spcPct val="150000"/>
              </a:lnSpc>
              <a:spcBef>
                <a:spcPts val="1200"/>
              </a:spcBef>
              <a:spcAft>
                <a:spcPts val="0"/>
              </a:spcAft>
              <a:buNone/>
            </a:pPr>
            <a:endParaRPr sz="1600"/>
          </a:p>
          <a:p>
            <a:pPr marL="0" lvl="0" indent="0" algn="ctr" rtl="0">
              <a:lnSpc>
                <a:spcPct val="150000"/>
              </a:lnSpc>
              <a:spcBef>
                <a:spcPts val="1200"/>
              </a:spcBef>
              <a:spcAft>
                <a:spcPts val="0"/>
              </a:spcAft>
              <a:buNone/>
            </a:pPr>
            <a:r>
              <a:rPr lang="en-GB" sz="1600">
                <a:solidFill>
                  <a:srgbClr val="EA9999"/>
                </a:solidFill>
              </a:rPr>
              <a:t>2</a:t>
            </a:r>
            <a:r>
              <a:rPr lang="en-GB" sz="1600">
                <a:solidFill>
                  <a:srgbClr val="E06666"/>
                </a:solidFill>
              </a:rPr>
              <a:t> </a:t>
            </a:r>
            <a:r>
              <a:rPr lang="en-GB" sz="1600"/>
              <a:t>methodologies for </a:t>
            </a:r>
            <a:r>
              <a:rPr lang="en-GB" sz="1600"/>
              <a:t>comparison</a:t>
            </a:r>
            <a:endParaRPr sz="1600"/>
          </a:p>
          <a:p>
            <a:pPr marL="0" lvl="0" indent="0" algn="ctr" rtl="0">
              <a:lnSpc>
                <a:spcPct val="150000"/>
              </a:lnSpc>
              <a:spcBef>
                <a:spcPts val="1200"/>
              </a:spcBef>
              <a:spcAft>
                <a:spcPts val="0"/>
              </a:spcAft>
              <a:buNone/>
            </a:pPr>
            <a:endParaRPr sz="1600"/>
          </a:p>
          <a:p>
            <a:pPr marL="0" lvl="0" indent="0" algn="ctr" rtl="0">
              <a:lnSpc>
                <a:spcPct val="150000"/>
              </a:lnSpc>
              <a:spcBef>
                <a:spcPts val="1200"/>
              </a:spcBef>
              <a:spcAft>
                <a:spcPts val="1200"/>
              </a:spcAft>
              <a:buNone/>
            </a:pPr>
            <a:r>
              <a:rPr lang="en-GB" sz="1600"/>
              <a:t>Add Deep Q-Network</a:t>
            </a:r>
            <a:endParaRPr sz="1600"/>
          </a:p>
        </p:txBody>
      </p:sp>
      <p:sp>
        <p:nvSpPr>
          <p:cNvPr id="75" name="Google Shape;75;p15"/>
          <p:cNvSpPr/>
          <p:nvPr/>
        </p:nvSpPr>
        <p:spPr>
          <a:xfrm>
            <a:off x="4308675" y="2306875"/>
            <a:ext cx="524700" cy="263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00"/>
              </a:solidFill>
              <a:highlight>
                <a:srgbClr val="FFFF00"/>
              </a:highlight>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Methodologies</a:t>
            </a:r>
            <a:endParaRPr lang="en-GB"/>
          </a:p>
        </p:txBody>
      </p:sp>
      <p:sp>
        <p:nvSpPr>
          <p:cNvPr id="81" name="Google Shape;81;p16"/>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p>
          <a:p>
            <a:pPr marL="457200" lvl="0" indent="-342900" algn="l" rtl="0">
              <a:lnSpc>
                <a:spcPct val="150000"/>
              </a:lnSpc>
              <a:spcBef>
                <a:spcPts val="1200"/>
              </a:spcBef>
              <a:spcAft>
                <a:spcPts val="0"/>
              </a:spcAft>
              <a:buSzPts val="1800"/>
              <a:buChar char="●"/>
            </a:pPr>
            <a:r>
              <a:rPr lang="en-GB"/>
              <a:t>Deep Q-Network with CNN and Epsilon-Greedy Policy</a:t>
            </a:r>
            <a:endParaRPr lang="en-GB"/>
          </a:p>
          <a:p>
            <a:pPr marL="457200" lvl="0" indent="0" algn="l" rtl="0">
              <a:lnSpc>
                <a:spcPct val="150000"/>
              </a:lnSpc>
              <a:spcBef>
                <a:spcPts val="1200"/>
              </a:spcBef>
              <a:spcAft>
                <a:spcPts val="0"/>
              </a:spcAft>
              <a:buNone/>
            </a:pPr>
          </a:p>
          <a:p>
            <a:pPr marL="457200" lvl="0" indent="-342900" algn="l" rtl="0">
              <a:lnSpc>
                <a:spcPct val="150000"/>
              </a:lnSpc>
              <a:spcBef>
                <a:spcPts val="1200"/>
              </a:spcBef>
              <a:spcAft>
                <a:spcPts val="0"/>
              </a:spcAft>
              <a:buSzPts val="1800"/>
              <a:buChar char="●"/>
            </a:pPr>
            <a:r>
              <a:rPr lang="en-GB"/>
              <a:t>Upper Confidence Bound (UCB) Policy</a:t>
            </a:r>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85" name="Shape 85"/>
        <p:cNvGrpSpPr/>
        <p:nvPr/>
      </p:nvGrpSpPr>
      <p:grpSpPr>
        <a:xfrm>
          <a:off x="0" y="0"/>
          <a:ext cx="0" cy="0"/>
          <a:chOff x="0" y="0"/>
          <a:chExt cx="0" cy="0"/>
        </a:xfrm>
      </p:grpSpPr>
      <p:sp>
        <p:nvSpPr>
          <p:cNvPr id="86" name="Google Shape;86;p17"/>
          <p:cNvSpPr txBox="1"/>
          <p:nvPr>
            <p:ph type="title"/>
          </p:nvPr>
        </p:nvSpPr>
        <p:spPr>
          <a:xfrm>
            <a:off x="389425" y="495600"/>
            <a:ext cx="7852200" cy="861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a:t>Method</a:t>
            </a:r>
            <a:endParaRPr lang="en-GB"/>
          </a:p>
        </p:txBody>
      </p:sp>
      <p:sp>
        <p:nvSpPr>
          <p:cNvPr id="87" name="Google Shape;87;p17"/>
          <p:cNvSpPr txBox="1"/>
          <p:nvPr>
            <p:ph type="subTitle" idx="4294967295"/>
          </p:nvPr>
        </p:nvSpPr>
        <p:spPr>
          <a:xfrm>
            <a:off x="2038725" y="1283351"/>
            <a:ext cx="4045200" cy="13455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a:t>Hongzhen Xu</a:t>
            </a:r>
            <a:endParaRPr lang="en-GB"/>
          </a:p>
        </p:txBody>
      </p:sp>
      <p:sp>
        <p:nvSpPr>
          <p:cNvPr id="88" name="Google Shape;88;p17"/>
          <p:cNvSpPr txBox="1"/>
          <p:nvPr>
            <p:ph type="body" idx="4294967295"/>
          </p:nvPr>
        </p:nvSpPr>
        <p:spPr>
          <a:xfrm>
            <a:off x="4146300" y="1283350"/>
            <a:ext cx="3837000" cy="3695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a:t>Deep Q Network,CNN, Experience Replay, Pooling, random opponent, Reward tuning.</a:t>
            </a:r>
            <a:endParaRPr lang="en-GB"/>
          </a:p>
        </p:txBody>
      </p:sp>
      <p:pic>
        <p:nvPicPr>
          <p:cNvPr id="1" name="无标题视频——使用Clipchamp制作2">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389255" y="2184400"/>
            <a:ext cx="3549650" cy="248094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1"/>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UCB Policy    Zi Yi Song</a:t>
            </a:r>
            <a:endParaRPr lang="en-GB"/>
          </a:p>
          <a:p>
            <a:pPr marL="0" lvl="0" indent="0" algn="l" rtl="0">
              <a:spcBef>
                <a:spcPts val="0"/>
              </a:spcBef>
              <a:spcAft>
                <a:spcPts val="0"/>
              </a:spcAft>
              <a:buNone/>
            </a:pPr>
          </a:p>
        </p:txBody>
      </p:sp>
      <p:sp>
        <p:nvSpPr>
          <p:cNvPr id="94" name="Google Shape;94;p18"/>
          <p:cNvSpPr txBox="1"/>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20000"/>
          </a:bodyPr>
          <a:lstStyle/>
          <a:p>
            <a:pPr marL="0" lvl="0" indent="0" algn="l" rtl="0">
              <a:lnSpc>
                <a:spcPct val="150000"/>
              </a:lnSpc>
              <a:spcBef>
                <a:spcPts val="0"/>
              </a:spcBef>
              <a:spcAft>
                <a:spcPts val="0"/>
              </a:spcAft>
              <a:buNone/>
            </a:pPr>
            <a:r>
              <a:rPr lang="en-GB"/>
              <a:t>Upper Confidence Bound (UCB) Policy</a:t>
            </a:r>
            <a:endParaRPr lang="en-GB"/>
          </a:p>
          <a:p>
            <a:pPr marL="0" lvl="0" indent="0" algn="l" rtl="0">
              <a:lnSpc>
                <a:spcPct val="150000"/>
              </a:lnSpc>
              <a:spcBef>
                <a:spcPts val="1200"/>
              </a:spcBef>
              <a:spcAft>
                <a:spcPts val="0"/>
              </a:spcAft>
              <a:buNone/>
            </a:pPr>
          </a:p>
          <a:p>
            <a:pPr marL="0" lvl="0" indent="0" algn="ctr" rtl="0">
              <a:lnSpc>
                <a:spcPct val="150000"/>
              </a:lnSpc>
              <a:spcBef>
                <a:spcPts val="1200"/>
              </a:spcBef>
              <a:spcAft>
                <a:spcPts val="0"/>
              </a:spcAft>
              <a:buNone/>
            </a:pPr>
            <a:r>
              <a:rPr lang="en-GB"/>
              <a:t>UCB_Value = </a:t>
            </a:r>
            <a:r>
              <a:rPr lang="en-GB">
                <a:solidFill>
                  <a:srgbClr val="ECECEC"/>
                </a:solidFill>
              </a:rPr>
              <a:t>x̄ a+ c √(2 ln(n) / n_a)</a:t>
            </a:r>
            <a:endParaRPr>
              <a:solidFill>
                <a:srgbClr val="ECECEC"/>
              </a:solidFill>
            </a:endParaRPr>
          </a:p>
          <a:p>
            <a:pPr marL="0" lvl="0" indent="0" algn="ctr" rtl="0">
              <a:lnSpc>
                <a:spcPct val="150000"/>
              </a:lnSpc>
              <a:spcBef>
                <a:spcPts val="1200"/>
              </a:spcBef>
              <a:spcAft>
                <a:spcPts val="0"/>
              </a:spcAft>
              <a:buNone/>
            </a:pPr>
            <a:endParaRPr>
              <a:solidFill>
                <a:srgbClr val="ECECEC"/>
              </a:solidFill>
            </a:endParaRPr>
          </a:p>
          <a:p>
            <a:pPr marL="0" lvl="0" indent="0" algn="ctr" rtl="0">
              <a:lnSpc>
                <a:spcPct val="150000"/>
              </a:lnSpc>
              <a:spcBef>
                <a:spcPts val="1200"/>
              </a:spcBef>
              <a:spcAft>
                <a:spcPts val="0"/>
              </a:spcAft>
              <a:buNone/>
            </a:pPr>
            <a:r>
              <a:rPr lang="en-GB">
                <a:solidFill>
                  <a:srgbClr val="ECECEC"/>
                </a:solidFill>
              </a:rPr>
              <a:t>Action that currently seems best or action that might get better reward</a:t>
            </a:r>
            <a:endParaRPr>
              <a:solidFill>
                <a:srgbClr val="ECECEC"/>
              </a:solidFill>
            </a:endParaRPr>
          </a:p>
          <a:p>
            <a:pPr marL="0" lvl="0" indent="0" algn="ctr" rtl="0">
              <a:lnSpc>
                <a:spcPct val="150000"/>
              </a:lnSpc>
              <a:spcBef>
                <a:spcPts val="1200"/>
              </a:spcBef>
              <a:spcAft>
                <a:spcPts val="0"/>
              </a:spcAft>
              <a:buNone/>
            </a:pPr>
            <a:endParaRPr>
              <a:solidFill>
                <a:srgbClr val="ECECEC"/>
              </a:solidFill>
            </a:endParaRPr>
          </a:p>
          <a:p>
            <a:pPr marL="0" lvl="0" indent="0" algn="ctr" rtl="0">
              <a:lnSpc>
                <a:spcPct val="150000"/>
              </a:lnSpc>
              <a:spcBef>
                <a:spcPts val="1200"/>
              </a:spcBef>
              <a:spcAft>
                <a:spcPts val="1200"/>
              </a:spcAft>
              <a:buNone/>
            </a:pPr>
            <a:endParaRPr>
              <a:solidFill>
                <a:srgbClr val="ECECEC"/>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Comparison </a:t>
            </a:r>
            <a:endParaRPr lang="en-GB"/>
          </a:p>
        </p:txBody>
      </p:sp>
      <p:sp>
        <p:nvSpPr>
          <p:cNvPr id="100" name="Google Shape;100;p19"/>
          <p:cNvSpPr txBox="1"/>
          <p:nvPr>
            <p:ph type="body" idx="1"/>
          </p:nvPr>
        </p:nvSpPr>
        <p:spPr>
          <a:xfrm>
            <a:off x="311700" y="1152475"/>
            <a:ext cx="8520600" cy="3734700"/>
          </a:xfrm>
          <a:prstGeom prst="rect">
            <a:avLst/>
          </a:prstGeom>
        </p:spPr>
        <p:txBody>
          <a:bodyPr spcFirstLastPara="1" wrap="square" lIns="91425" tIns="91425" rIns="91425" bIns="91425" anchor="t" anchorCtr="0">
            <a:normAutofit fontScale="70000" lnSpcReduction="10000"/>
          </a:bodyPr>
          <a:lstStyle/>
          <a:p>
            <a:pPr marL="0" lvl="0" indent="0" algn="ctr" rtl="0">
              <a:lnSpc>
                <a:spcPct val="150000"/>
              </a:lnSpc>
              <a:spcBef>
                <a:spcPts val="0"/>
              </a:spcBef>
              <a:spcAft>
                <a:spcPts val="0"/>
              </a:spcAft>
              <a:buNone/>
            </a:pPr>
          </a:p>
          <a:p>
            <a:pPr marL="0" lvl="0" indent="0" algn="ctr" rtl="0">
              <a:lnSpc>
                <a:spcPct val="150000"/>
              </a:lnSpc>
              <a:spcBef>
                <a:spcPts val="1200"/>
              </a:spcBef>
              <a:spcAft>
                <a:spcPts val="0"/>
              </a:spcAft>
              <a:buNone/>
            </a:pPr>
          </a:p>
          <a:p>
            <a:pPr marL="0" lvl="0" indent="0" algn="l" rtl="0">
              <a:lnSpc>
                <a:spcPct val="150000"/>
              </a:lnSpc>
              <a:spcBef>
                <a:spcPts val="1200"/>
              </a:spcBef>
              <a:spcAft>
                <a:spcPts val="0"/>
              </a:spcAft>
              <a:buNone/>
            </a:pPr>
          </a:p>
          <a:p>
            <a:pPr marL="0" lvl="0" indent="0" algn="ctr" rtl="0">
              <a:lnSpc>
                <a:spcPct val="150000"/>
              </a:lnSpc>
              <a:spcBef>
                <a:spcPts val="1200"/>
              </a:spcBef>
              <a:spcAft>
                <a:spcPts val="0"/>
              </a:spcAft>
              <a:buNone/>
            </a:pPr>
            <a:r>
              <a:rPr lang="en-GB" sz="2325"/>
              <a:t>Epsilon-Greedy</a:t>
            </a:r>
            <a:endParaRPr sz="2325"/>
          </a:p>
          <a:p>
            <a:pPr marL="457200" lvl="0" indent="0" algn="ctr" rtl="0">
              <a:lnSpc>
                <a:spcPct val="150000"/>
              </a:lnSpc>
              <a:spcBef>
                <a:spcPts val="1200"/>
              </a:spcBef>
              <a:spcAft>
                <a:spcPts val="0"/>
              </a:spcAft>
              <a:buNone/>
            </a:pPr>
            <a:endParaRPr sz="2325"/>
          </a:p>
          <a:p>
            <a:pPr marL="0" lvl="0" indent="0" algn="ctr" rtl="0">
              <a:lnSpc>
                <a:spcPct val="150000"/>
              </a:lnSpc>
              <a:spcBef>
                <a:spcPts val="1200"/>
              </a:spcBef>
              <a:spcAft>
                <a:spcPts val="0"/>
              </a:spcAft>
              <a:buNone/>
            </a:pPr>
            <a:endParaRPr sz="2325"/>
          </a:p>
          <a:p>
            <a:pPr marL="0" lvl="0" indent="0" algn="ctr" rtl="0">
              <a:lnSpc>
                <a:spcPct val="150000"/>
              </a:lnSpc>
              <a:spcBef>
                <a:spcPts val="1200"/>
              </a:spcBef>
              <a:spcAft>
                <a:spcPts val="0"/>
              </a:spcAft>
              <a:buNone/>
            </a:pPr>
            <a:endParaRPr sz="2325"/>
          </a:p>
          <a:p>
            <a:pPr marL="0" lvl="0" indent="0" algn="ctr" rtl="0">
              <a:lnSpc>
                <a:spcPct val="150000"/>
              </a:lnSpc>
              <a:spcBef>
                <a:spcPts val="1200"/>
              </a:spcBef>
              <a:spcAft>
                <a:spcPts val="1200"/>
              </a:spcAft>
              <a:buNone/>
            </a:pPr>
            <a:r>
              <a:rPr lang="en-GB" sz="2325"/>
              <a:t>UCB</a:t>
            </a:r>
            <a:endParaRPr sz="2325"/>
          </a:p>
        </p:txBody>
      </p:sp>
      <p:pic>
        <p:nvPicPr>
          <p:cNvPr id="101" name="Google Shape;101;p19"/>
          <p:cNvPicPr preferRelativeResize="0"/>
          <p:nvPr/>
        </p:nvPicPr>
        <p:blipFill>
          <a:blip r:embed="rId1"/>
          <a:stretch>
            <a:fillRect/>
          </a:stretch>
        </p:blipFill>
        <p:spPr>
          <a:xfrm>
            <a:off x="3473175" y="1152475"/>
            <a:ext cx="2197650" cy="1262324"/>
          </a:xfrm>
          <a:prstGeom prst="rect">
            <a:avLst/>
          </a:prstGeom>
          <a:noFill/>
          <a:ln>
            <a:noFill/>
          </a:ln>
        </p:spPr>
      </p:pic>
      <p:pic>
        <p:nvPicPr>
          <p:cNvPr id="102" name="Google Shape;102;p19"/>
          <p:cNvPicPr preferRelativeResize="0"/>
          <p:nvPr/>
        </p:nvPicPr>
        <p:blipFill rotWithShape="1">
          <a:blip r:embed="rId2"/>
          <a:srcRect t="11710" b="11702"/>
          <a:stretch>
            <a:fillRect/>
          </a:stretch>
        </p:blipFill>
        <p:spPr>
          <a:xfrm>
            <a:off x="3473175" y="3170000"/>
            <a:ext cx="2197650" cy="12623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545400" y="478450"/>
            <a:ext cx="4026600" cy="5181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GB"/>
              <a:t>Real World Application</a:t>
            </a:r>
            <a:endParaRPr lang="en-GB"/>
          </a:p>
        </p:txBody>
      </p:sp>
      <p:sp>
        <p:nvSpPr>
          <p:cNvPr id="108" name="Google Shape;108;p20"/>
          <p:cNvSpPr txBox="1"/>
          <p:nvPr/>
        </p:nvSpPr>
        <p:spPr>
          <a:xfrm>
            <a:off x="634700" y="1211900"/>
            <a:ext cx="7771200" cy="35928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accent3"/>
              </a:buClr>
              <a:buSzPts val="1800"/>
              <a:buFont typeface="Average"/>
              <a:buChar char="-"/>
            </a:pPr>
            <a:r>
              <a:rPr lang="en-GB" sz="1800">
                <a:solidFill>
                  <a:schemeClr val="accent3"/>
                </a:solidFill>
                <a:latin typeface="Average"/>
                <a:ea typeface="Average"/>
                <a:cs typeface="Average"/>
                <a:sym typeface="Average"/>
              </a:rPr>
              <a:t>Robotics</a:t>
            </a:r>
            <a:endParaRPr sz="1800">
              <a:solidFill>
                <a:schemeClr val="accent3"/>
              </a:solidFill>
              <a:latin typeface="Average"/>
              <a:ea typeface="Average"/>
              <a:cs typeface="Average"/>
              <a:sym typeface="Average"/>
            </a:endParaRPr>
          </a:p>
          <a:p>
            <a:pPr marL="0" lvl="0" indent="0" algn="l" rtl="0">
              <a:spcBef>
                <a:spcPts val="0"/>
              </a:spcBef>
              <a:spcAft>
                <a:spcPts val="0"/>
              </a:spcAft>
              <a:buNone/>
            </a:pPr>
            <a:endParaRPr sz="1800">
              <a:solidFill>
                <a:schemeClr val="accent3"/>
              </a:solidFill>
              <a:latin typeface="Average"/>
              <a:ea typeface="Average"/>
              <a:cs typeface="Average"/>
              <a:sym typeface="Average"/>
            </a:endParaRPr>
          </a:p>
          <a:p>
            <a:pPr marL="457200" lvl="0" indent="-342900" algn="l" rtl="0">
              <a:spcBef>
                <a:spcPts val="0"/>
              </a:spcBef>
              <a:spcAft>
                <a:spcPts val="0"/>
              </a:spcAft>
              <a:buClr>
                <a:schemeClr val="accent3"/>
              </a:buClr>
              <a:buSzPts val="1800"/>
              <a:buFont typeface="Average"/>
              <a:buChar char="-"/>
            </a:pPr>
            <a:r>
              <a:rPr lang="en-GB" sz="1800">
                <a:solidFill>
                  <a:schemeClr val="accent3"/>
                </a:solidFill>
                <a:latin typeface="Average"/>
                <a:ea typeface="Average"/>
                <a:cs typeface="Average"/>
                <a:sym typeface="Average"/>
              </a:rPr>
              <a:t>Games</a:t>
            </a:r>
            <a:endParaRPr sz="1800">
              <a:solidFill>
                <a:schemeClr val="accent3"/>
              </a:solidFill>
              <a:latin typeface="Average"/>
              <a:ea typeface="Average"/>
              <a:cs typeface="Average"/>
              <a:sym typeface="Average"/>
            </a:endParaRPr>
          </a:p>
          <a:p>
            <a:pPr marL="0" lvl="0" indent="0" algn="l" rtl="0">
              <a:spcBef>
                <a:spcPts val="0"/>
              </a:spcBef>
              <a:spcAft>
                <a:spcPts val="0"/>
              </a:spcAft>
              <a:buNone/>
            </a:pPr>
            <a:endParaRPr sz="1800">
              <a:solidFill>
                <a:schemeClr val="accent3"/>
              </a:solidFill>
              <a:latin typeface="Average"/>
              <a:ea typeface="Average"/>
              <a:cs typeface="Average"/>
              <a:sym typeface="Average"/>
            </a:endParaRPr>
          </a:p>
          <a:p>
            <a:pPr marL="457200" lvl="0" indent="-342900" algn="l" rtl="0">
              <a:spcBef>
                <a:spcPts val="0"/>
              </a:spcBef>
              <a:spcAft>
                <a:spcPts val="0"/>
              </a:spcAft>
              <a:buClr>
                <a:schemeClr val="accent3"/>
              </a:buClr>
              <a:buSzPts val="1800"/>
              <a:buFont typeface="Average"/>
              <a:buChar char="-"/>
            </a:pPr>
            <a:r>
              <a:rPr lang="en-GB" sz="1800">
                <a:solidFill>
                  <a:schemeClr val="accent3"/>
                </a:solidFill>
                <a:latin typeface="Average"/>
                <a:ea typeface="Average"/>
                <a:cs typeface="Average"/>
                <a:sym typeface="Average"/>
              </a:rPr>
              <a:t>Traffic Management</a:t>
            </a:r>
            <a:endParaRPr sz="1800">
              <a:solidFill>
                <a:schemeClr val="accent3"/>
              </a:solidFill>
              <a:latin typeface="Average"/>
              <a:ea typeface="Average"/>
              <a:cs typeface="Average"/>
              <a:sym typeface="Average"/>
            </a:endParaRPr>
          </a:p>
          <a:p>
            <a:pPr marL="0" lvl="0" indent="0" algn="l" rtl="0">
              <a:spcBef>
                <a:spcPts val="0"/>
              </a:spcBef>
              <a:spcAft>
                <a:spcPts val="0"/>
              </a:spcAft>
              <a:buNone/>
            </a:pPr>
            <a:endParaRPr sz="1800">
              <a:solidFill>
                <a:schemeClr val="accent3"/>
              </a:solidFill>
              <a:latin typeface="Average"/>
              <a:ea typeface="Average"/>
              <a:cs typeface="Average"/>
              <a:sym typeface="Average"/>
            </a:endParaRPr>
          </a:p>
          <a:p>
            <a:pPr marL="457200" lvl="0" indent="-342900" algn="l" rtl="0">
              <a:spcBef>
                <a:spcPts val="0"/>
              </a:spcBef>
              <a:spcAft>
                <a:spcPts val="0"/>
              </a:spcAft>
              <a:buClr>
                <a:schemeClr val="accent3"/>
              </a:buClr>
              <a:buSzPts val="1800"/>
              <a:buFont typeface="Average"/>
              <a:buChar char="-"/>
            </a:pPr>
            <a:r>
              <a:rPr lang="en-GB" sz="1800">
                <a:solidFill>
                  <a:schemeClr val="accent3"/>
                </a:solidFill>
                <a:latin typeface="Average"/>
                <a:ea typeface="Average"/>
                <a:cs typeface="Average"/>
                <a:sym typeface="Average"/>
              </a:rPr>
              <a:t>And more</a:t>
            </a:r>
            <a:endParaRPr sz="1800">
              <a:solidFill>
                <a:schemeClr val="accent3"/>
              </a:solidFill>
              <a:latin typeface="Average"/>
              <a:ea typeface="Average"/>
              <a:cs typeface="Average"/>
              <a:sym typeface="Averag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671250" y="2141250"/>
            <a:ext cx="7852200" cy="861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a:t>Thank You!</a:t>
            </a:r>
            <a:endParaRPr lang="en-GB"/>
          </a:p>
        </p:txBody>
      </p:sp>
    </p:spTree>
  </p:cSld>
  <p:clrMapOvr>
    <a:masterClrMapping/>
  </p:clrMapOvr>
</p:sld>
</file>

<file path=ppt/tags/tag1.xml><?xml version="1.0" encoding="utf-8"?>
<p:tagLst xmlns:p="http://schemas.openxmlformats.org/presentationml/2006/main">
  <p:tag name="commondata" val="eyJoZGlkIjoiOTYzMWNmYmY4NjhjYTI5YjM3MzdhMGRlYWE1MWEwMTYifQ=="/>
</p:tagLst>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965</Words>
  <Application>WPS 演示</Application>
  <PresentationFormat/>
  <Paragraphs>73</Paragraphs>
  <Slides>9</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9</vt:i4>
      </vt:variant>
    </vt:vector>
  </HeadingPairs>
  <TitlesOfParts>
    <vt:vector size="19" baseType="lpstr">
      <vt:lpstr>Arial</vt:lpstr>
      <vt:lpstr>宋体</vt:lpstr>
      <vt:lpstr>Wingdings</vt:lpstr>
      <vt:lpstr>Arial</vt:lpstr>
      <vt:lpstr>Oswald</vt:lpstr>
      <vt:lpstr>Average</vt:lpstr>
      <vt:lpstr>Courier New</vt:lpstr>
      <vt:lpstr>微软雅黑</vt:lpstr>
      <vt:lpstr>Arial Unicode MS</vt:lpstr>
      <vt:lpstr>Slate</vt:lpstr>
      <vt:lpstr>AI Boxing Simulation</vt:lpstr>
      <vt:lpstr>Background</vt:lpstr>
      <vt:lpstr>Shift in Plan</vt:lpstr>
      <vt:lpstr>Methodologies</vt:lpstr>
      <vt:lpstr>Method</vt:lpstr>
      <vt:lpstr>UCB Policy    Zi Yi Song</vt:lpstr>
      <vt:lpstr>Comparison </vt:lpstr>
      <vt:lpstr>Real World Application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Boxing Simulation</dc:title>
  <dc:creator/>
  <cp:lastModifiedBy>rain_</cp:lastModifiedBy>
  <cp:revision>1</cp:revision>
  <dcterms:created xsi:type="dcterms:W3CDTF">2024-04-12T20:22:49Z</dcterms:created>
  <dcterms:modified xsi:type="dcterms:W3CDTF">2024-04-12T20:22:50Z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B2B17CD6D0A94BC289E1CC7FD0D3E6E3_12</vt:lpwstr>
  </property>
  <property fmtid="{D5CDD505-2E9C-101B-9397-08002B2CF9AE}" pid="3" name="KSOProductBuildVer">
    <vt:lpwstr>2052-12.1.0.16729</vt:lpwstr>
  </property>
</Properties>
</file>